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notesMasterIdLst>
    <p:notesMasterId r:id="rId2"/>
  </p:notesMasterIdLst>
  <p:sldIdLst>
    <p:sldId id="565" r:id="rId3"/>
    <p:sldId id="566" r:id="rId4"/>
    <p:sldId id="568" r:id="rId5"/>
    <p:sldId id="570" r:id="rId6"/>
    <p:sldId id="571" r:id="rId7"/>
    <p:sldId id="572" r:id="rId8"/>
    <p:sldId id="574" r:id="rId9"/>
    <p:sldId id="575" r:id="rId10"/>
    <p:sldId id="576" r:id="rId11"/>
    <p:sldId id="577" r:id="rId12"/>
    <p:sldId id="578" r:id="rId13"/>
    <p:sldId id="57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893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1" y="34"/>
      </p:cViewPr>
      <p:guideLst>
        <p:guide orient="horz" pos="2158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1824" y="56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5F3A2AC-0712-4E8F-A747-85D7C2746868}" type="datetime1">
              <a:rPr lang="ko-KR" altLang="en-US"/>
              <a:pPr lvl="0">
                <a:defRPr/>
              </a:pPr>
              <a:t>2020-06-13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050EECF-1575-42D9-9385-10DF2040B2E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050EECF-1575-42D9-9385-10DF2040B2E7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자유형 6"/>
          <p:cNvSpPr/>
          <p:nvPr userDrawn="1"/>
        </p:nvSpPr>
        <p:spPr>
          <a:xfrm>
            <a:off x="0" y="0"/>
            <a:ext cx="12192000" cy="6961697"/>
          </a:xfrm>
          <a:custGeom>
            <a:avLst/>
            <a:gdLst>
              <a:gd name="connsiteX0" fmla="*/ 0 w 12192000"/>
              <a:gd name="connsiteY0" fmla="*/ 0 h 6863556"/>
              <a:gd name="connsiteX1" fmla="*/ 12192000 w 12192000"/>
              <a:gd name="connsiteY1" fmla="*/ 0 h 6863556"/>
              <a:gd name="connsiteX2" fmla="*/ 12192000 w 12192000"/>
              <a:gd name="connsiteY2" fmla="*/ 6863556 h 6863556"/>
              <a:gd name="connsiteX3" fmla="*/ 11730037 w 12192000"/>
              <a:gd name="connsiteY3" fmla="*/ 6863556 h 6863556"/>
              <a:gd name="connsiteX4" fmla="*/ 11730037 w 12192000"/>
              <a:gd name="connsiteY4" fmla="*/ 1337910 h 6863556"/>
              <a:gd name="connsiteX5" fmla="*/ 11395975 w 12192000"/>
              <a:gd name="connsiteY5" fmla="*/ 1003848 h 6863556"/>
              <a:gd name="connsiteX6" fmla="*/ 723000 w 12192000"/>
              <a:gd name="connsiteY6" fmla="*/ 1003848 h 6863556"/>
              <a:gd name="connsiteX7" fmla="*/ 388938 w 12192000"/>
              <a:gd name="connsiteY7" fmla="*/ 1337910 h 6863556"/>
              <a:gd name="connsiteX8" fmla="*/ 388938 w 12192000"/>
              <a:gd name="connsiteY8" fmla="*/ 6863556 h 6863556"/>
              <a:gd name="connsiteX9" fmla="*/ 0 w 12192000"/>
              <a:gd name="connsiteY9" fmla="*/ 6863556 h 6863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63556">
                <a:moveTo>
                  <a:pt x="0" y="0"/>
                </a:moveTo>
                <a:lnTo>
                  <a:pt x="12192000" y="0"/>
                </a:lnTo>
                <a:lnTo>
                  <a:pt x="12192000" y="6863556"/>
                </a:lnTo>
                <a:lnTo>
                  <a:pt x="11730037" y="6863556"/>
                </a:lnTo>
                <a:lnTo>
                  <a:pt x="11730037" y="1337910"/>
                </a:lnTo>
                <a:cubicBezTo>
                  <a:pt x="11730037" y="1153413"/>
                  <a:pt x="11580472" y="1003848"/>
                  <a:pt x="11395975" y="1003848"/>
                </a:cubicBezTo>
                <a:lnTo>
                  <a:pt x="723000" y="1003848"/>
                </a:lnTo>
                <a:cubicBezTo>
                  <a:pt x="538503" y="1003848"/>
                  <a:pt x="388938" y="1153413"/>
                  <a:pt x="388938" y="1337910"/>
                </a:cubicBezTo>
                <a:lnTo>
                  <a:pt x="388938" y="6863556"/>
                </a:lnTo>
                <a:lnTo>
                  <a:pt x="0" y="6863556"/>
                </a:lnTo>
                <a:close/>
              </a:path>
            </a:pathLst>
          </a:custGeom>
          <a:solidFill>
            <a:srgbClr val="775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303969" y="154846"/>
            <a:ext cx="11699596" cy="1083794"/>
            <a:chOff x="303969" y="154846"/>
            <a:chExt cx="11699596" cy="1083794"/>
          </a:xfrm>
        </p:grpSpPr>
        <p:grpSp>
          <p:nvGrpSpPr>
            <p:cNvPr id="9" name="그룹 8"/>
            <p:cNvGrpSpPr/>
            <p:nvPr/>
          </p:nvGrpSpPr>
          <p:grpSpPr>
            <a:xfrm>
              <a:off x="9434335" y="284733"/>
              <a:ext cx="2569230" cy="953907"/>
              <a:chOff x="1517662" y="1028189"/>
              <a:chExt cx="9543506" cy="3543326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9447690" y="2536512"/>
                <a:ext cx="204310" cy="194645"/>
              </a:xfrm>
              <a:prstGeom prst="line">
                <a:avLst/>
              </a:prstGeom>
              <a:ln w="47625" cap="rnd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1517662" y="1264244"/>
                <a:ext cx="709830" cy="618415"/>
              </a:xfrm>
              <a:prstGeom prst="line">
                <a:avLst/>
              </a:prstGeom>
              <a:ln w="47625" cap="rnd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910557" y="2509711"/>
                <a:ext cx="204311" cy="194646"/>
              </a:xfrm>
              <a:prstGeom prst="line">
                <a:avLst/>
              </a:prstGeom>
              <a:ln w="47625" cap="rnd">
                <a:solidFill>
                  <a:srgbClr val="A484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6703935" y="1088339"/>
                <a:ext cx="617561" cy="532230"/>
              </a:xfrm>
              <a:prstGeom prst="line">
                <a:avLst/>
              </a:prstGeom>
              <a:ln w="47625" cap="rnd">
                <a:solidFill>
                  <a:srgbClr val="EC7E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10856857" y="4376869"/>
                <a:ext cx="204311" cy="194646"/>
              </a:xfrm>
              <a:prstGeom prst="line">
                <a:avLst/>
              </a:prstGeom>
              <a:ln w="47625" cap="rnd">
                <a:solidFill>
                  <a:srgbClr val="EC7E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4514523" y="1998891"/>
                <a:ext cx="540822" cy="537620"/>
              </a:xfrm>
              <a:prstGeom prst="line">
                <a:avLst/>
              </a:prstGeom>
              <a:ln w="47625" cap="rnd">
                <a:solidFill>
                  <a:srgbClr val="EC7E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9601840" y="1028189"/>
                <a:ext cx="466165" cy="421342"/>
              </a:xfrm>
              <a:prstGeom prst="line">
                <a:avLst/>
              </a:prstGeom>
              <a:ln w="47625" cap="rnd">
                <a:solidFill>
                  <a:srgbClr val="A484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303969" y="154846"/>
              <a:ext cx="2855798" cy="719842"/>
              <a:chOff x="303969" y="154846"/>
              <a:chExt cx="2855798" cy="719842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1123412" y="154846"/>
                <a:ext cx="184371" cy="166643"/>
              </a:xfrm>
              <a:prstGeom prst="line">
                <a:avLst/>
              </a:prstGeom>
              <a:ln w="47625" cap="rnd">
                <a:solidFill>
                  <a:srgbClr val="EC7E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581756" y="238167"/>
                <a:ext cx="184371" cy="166643"/>
              </a:xfrm>
              <a:prstGeom prst="line">
                <a:avLst/>
              </a:prstGeom>
              <a:ln w="47625" cap="rnd">
                <a:solidFill>
                  <a:srgbClr val="A484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1667469" y="418219"/>
                <a:ext cx="184371" cy="166643"/>
              </a:xfrm>
              <a:prstGeom prst="line">
                <a:avLst/>
              </a:prstGeom>
              <a:ln w="47625" cap="rnd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773668" y="708045"/>
                <a:ext cx="80806" cy="76983"/>
              </a:xfrm>
              <a:prstGeom prst="line">
                <a:avLst/>
              </a:prstGeom>
              <a:ln w="47625" cap="rnd">
                <a:solidFill>
                  <a:srgbClr val="A484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03969" y="708045"/>
                <a:ext cx="184371" cy="166643"/>
              </a:xfrm>
              <a:prstGeom prst="line">
                <a:avLst/>
              </a:prstGeom>
              <a:ln w="47625" cap="rnd">
                <a:solidFill>
                  <a:srgbClr val="EC7E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2256374" y="631062"/>
                <a:ext cx="80806" cy="76983"/>
              </a:xfrm>
              <a:prstGeom prst="line">
                <a:avLst/>
              </a:prstGeom>
              <a:ln w="47625" cap="rnd">
                <a:solidFill>
                  <a:srgbClr val="EC7E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>
                <a:off x="2968672" y="576708"/>
                <a:ext cx="191095" cy="166485"/>
              </a:xfrm>
              <a:prstGeom prst="line">
                <a:avLst/>
              </a:prstGeom>
              <a:ln w="47625" cap="rnd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2219536" y="321180"/>
                <a:ext cx="80806" cy="76983"/>
              </a:xfrm>
              <a:prstGeom prst="line">
                <a:avLst/>
              </a:prstGeom>
              <a:ln w="47625" cap="rnd">
                <a:solidFill>
                  <a:srgbClr val="EC7E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184148" y="569493"/>
                <a:ext cx="191095" cy="166485"/>
              </a:xfrm>
              <a:prstGeom prst="line">
                <a:avLst/>
              </a:prstGeom>
              <a:ln w="47625" cap="rnd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2607371" y="621261"/>
                <a:ext cx="80806" cy="76983"/>
              </a:xfrm>
              <a:prstGeom prst="line">
                <a:avLst/>
              </a:prstGeom>
              <a:ln w="47625" cap="rnd">
                <a:solidFill>
                  <a:srgbClr val="A484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직선 연결선 10"/>
            <p:cNvCxnSpPr/>
            <p:nvPr/>
          </p:nvCxnSpPr>
          <p:spPr>
            <a:xfrm>
              <a:off x="8547970" y="464577"/>
              <a:ext cx="191095" cy="166485"/>
            </a:xfrm>
            <a:prstGeom prst="line">
              <a:avLst/>
            </a:prstGeom>
            <a:ln w="47625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16804"/>
            <a:ext cx="10515600" cy="90537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Relationship Id="rId3" Type="http://schemas.openxmlformats.org/officeDocument/2006/relationships/image" Target="../media/image11.jpeg"  /><Relationship Id="rId4" Type="http://schemas.openxmlformats.org/officeDocument/2006/relationships/image" Target="../media/image12.jpeg"  /><Relationship Id="rId5" Type="http://schemas.openxmlformats.org/officeDocument/2006/relationships/image" Target="../media/image13.jpeg"  /><Relationship Id="rId6" Type="http://schemas.openxmlformats.org/officeDocument/2006/relationships/image" Target="../media/image14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249601" y="2536512"/>
            <a:ext cx="55394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 err="1">
                <a:solidFill>
                  <a:prstClr val="whit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인싸조</a:t>
            </a:r>
            <a:endParaRPr lang="en-US" altLang="ko-KR" sz="5400" b="1" dirty="0">
              <a:solidFill>
                <a:prstClr val="white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5400" b="1" dirty="0" err="1">
                <a:solidFill>
                  <a:prstClr val="whit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티맥스</a:t>
            </a:r>
            <a:r>
              <a:rPr lang="ko-KR" altLang="en-US" sz="5400" b="1" dirty="0">
                <a:solidFill>
                  <a:prstClr val="whit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탈출 게임</a:t>
            </a:r>
            <a:endParaRPr lang="ko-KR" altLang="en-US" sz="4400" dirty="0">
              <a:solidFill>
                <a:prstClr val="white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562412" y="787621"/>
            <a:ext cx="466165" cy="421342"/>
          </a:xfrm>
          <a:prstGeom prst="line">
            <a:avLst/>
          </a:prstGeom>
          <a:ln w="47625" cap="rnd">
            <a:solidFill>
              <a:srgbClr val="EC7E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093694" y="2057311"/>
            <a:ext cx="466165" cy="421342"/>
          </a:xfrm>
          <a:prstGeom prst="line">
            <a:avLst/>
          </a:prstGeom>
          <a:ln w="47625" cap="rnd">
            <a:solidFill>
              <a:srgbClr val="A484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841854" y="2633834"/>
            <a:ext cx="204310" cy="194645"/>
          </a:xfrm>
          <a:prstGeom prst="line">
            <a:avLst/>
          </a:prstGeom>
          <a:ln w="47625" cap="rnd">
            <a:solidFill>
              <a:srgbClr val="EC7E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250294" y="4855469"/>
            <a:ext cx="466165" cy="421342"/>
          </a:xfrm>
          <a:prstGeom prst="line">
            <a:avLst/>
          </a:prstGeom>
          <a:ln w="47625" cap="rnd">
            <a:solidFill>
              <a:srgbClr val="A484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855178" y="4364279"/>
            <a:ext cx="204310" cy="194645"/>
          </a:xfrm>
          <a:prstGeom prst="line">
            <a:avLst/>
          </a:prstGeom>
          <a:ln w="47625" cap="rnd">
            <a:solidFill>
              <a:srgbClr val="A484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447690" y="2536512"/>
            <a:ext cx="204310" cy="194645"/>
          </a:xfrm>
          <a:prstGeom prst="line">
            <a:avLst/>
          </a:prstGeom>
          <a:ln w="47625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610599" y="4378762"/>
            <a:ext cx="204310" cy="194645"/>
          </a:xfrm>
          <a:prstGeom prst="line">
            <a:avLst/>
          </a:prstGeom>
          <a:ln w="47625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965850" y="3954989"/>
            <a:ext cx="204310" cy="194645"/>
          </a:xfrm>
          <a:prstGeom prst="line">
            <a:avLst/>
          </a:prstGeom>
          <a:ln w="47625" cap="rnd">
            <a:solidFill>
              <a:srgbClr val="A484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703935" y="1088338"/>
            <a:ext cx="204310" cy="194645"/>
          </a:xfrm>
          <a:prstGeom prst="line">
            <a:avLst/>
          </a:prstGeom>
          <a:ln w="47625" cap="rnd">
            <a:solidFill>
              <a:srgbClr val="EC7E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526635" y="5509062"/>
            <a:ext cx="204310" cy="194645"/>
          </a:xfrm>
          <a:prstGeom prst="line">
            <a:avLst/>
          </a:prstGeom>
          <a:ln w="47625" cap="rnd">
            <a:solidFill>
              <a:srgbClr val="EC7E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387494" y="5606384"/>
            <a:ext cx="204310" cy="194645"/>
          </a:xfrm>
          <a:prstGeom prst="line">
            <a:avLst/>
          </a:prstGeom>
          <a:ln w="47625" cap="rnd">
            <a:solidFill>
              <a:srgbClr val="A484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921329" y="4040260"/>
            <a:ext cx="466165" cy="421342"/>
          </a:xfrm>
          <a:prstGeom prst="line">
            <a:avLst/>
          </a:prstGeom>
          <a:ln w="47625" cap="rnd">
            <a:solidFill>
              <a:srgbClr val="EC7E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321496" y="5314417"/>
            <a:ext cx="204310" cy="194645"/>
          </a:xfrm>
          <a:prstGeom prst="line">
            <a:avLst/>
          </a:prstGeom>
          <a:ln w="47625" cap="rnd">
            <a:solidFill>
              <a:srgbClr val="EC7E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9601840" y="1028189"/>
            <a:ext cx="466165" cy="421342"/>
          </a:xfrm>
          <a:prstGeom prst="line">
            <a:avLst/>
          </a:prstGeom>
          <a:ln w="47625" cap="rnd">
            <a:solidFill>
              <a:srgbClr val="A484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427006" y="1991691"/>
            <a:ext cx="204310" cy="194645"/>
          </a:xfrm>
          <a:prstGeom prst="line">
            <a:avLst/>
          </a:prstGeom>
          <a:ln w="47625" cap="rnd">
            <a:solidFill>
              <a:srgbClr val="A484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041846" y="4376620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600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차주석</a:t>
            </a:r>
            <a:r>
              <a:rPr lang="ko-KR" altLang="en-US" spc="6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김혜수 </a:t>
            </a:r>
            <a:r>
              <a:rPr lang="ko-KR" altLang="en-US" spc="600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박보경</a:t>
            </a:r>
            <a:r>
              <a:rPr lang="ko-KR" altLang="en-US" spc="6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정지민</a:t>
            </a:r>
          </a:p>
        </p:txBody>
      </p:sp>
    </p:spTree>
    <p:extLst>
      <p:ext uri="{BB962C8B-B14F-4D97-AF65-F5344CB8AC3E}">
        <p14:creationId xmlns:p14="http://schemas.microsoft.com/office/powerpoint/2010/main" val="139527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게임의 개발 과정</a:t>
            </a:r>
          </a:p>
        </p:txBody>
      </p:sp>
      <p:sp>
        <p:nvSpPr>
          <p:cNvPr id="3" name="타원 2">
            <a:hlinkClick r:id="" action="ppaction://hlinkshowjump?jump=nextslide"/>
          </p:cNvPr>
          <p:cNvSpPr/>
          <p:nvPr/>
        </p:nvSpPr>
        <p:spPr>
          <a:xfrm>
            <a:off x="844509" y="2944425"/>
            <a:ext cx="1800000" cy="1800000"/>
          </a:xfrm>
          <a:prstGeom prst="ellipse">
            <a:avLst/>
          </a:prstGeom>
          <a:solidFill>
            <a:srgbClr val="AD9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>
            <a:off x="2768855" y="3755524"/>
            <a:ext cx="725112" cy="292274"/>
          </a:xfrm>
          <a:prstGeom prst="rightArrow">
            <a:avLst/>
          </a:prstGeom>
          <a:solidFill>
            <a:srgbClr val="775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88338" y="3155360"/>
            <a:ext cx="1693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주제 </a:t>
            </a:r>
            <a:endParaRPr lang="en-US" altLang="ko-KR" sz="24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&amp;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역할 정하기</a:t>
            </a:r>
          </a:p>
        </p:txBody>
      </p:sp>
      <p:sp>
        <p:nvSpPr>
          <p:cNvPr id="16" name="타원 15"/>
          <p:cNvSpPr/>
          <p:nvPr/>
        </p:nvSpPr>
        <p:spPr>
          <a:xfrm>
            <a:off x="3618313" y="2944425"/>
            <a:ext cx="1800000" cy="1800000"/>
          </a:xfrm>
          <a:prstGeom prst="ellipse">
            <a:avLst/>
          </a:prstGeom>
          <a:solidFill>
            <a:srgbClr val="AD9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695133" y="3450250"/>
            <a:ext cx="1693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스토리 보드 </a:t>
            </a:r>
            <a:endParaRPr lang="en-US" altLang="ko-KR" sz="24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짜기</a:t>
            </a:r>
          </a:p>
        </p:txBody>
      </p:sp>
      <p:sp>
        <p:nvSpPr>
          <p:cNvPr id="18" name="오른쪽 화살표 17"/>
          <p:cNvSpPr/>
          <p:nvPr/>
        </p:nvSpPr>
        <p:spPr>
          <a:xfrm>
            <a:off x="5538208" y="3755524"/>
            <a:ext cx="725112" cy="292274"/>
          </a:xfrm>
          <a:prstGeom prst="rightArrow">
            <a:avLst/>
          </a:prstGeom>
          <a:solidFill>
            <a:srgbClr val="775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hlinkClick r:id="" action="ppaction://hlinkshowjump?jump=nextslide"/>
          </p:cNvPr>
          <p:cNvSpPr/>
          <p:nvPr/>
        </p:nvSpPr>
        <p:spPr>
          <a:xfrm>
            <a:off x="6477394" y="2944425"/>
            <a:ext cx="1800000" cy="1800000"/>
          </a:xfrm>
          <a:prstGeom prst="ellipse">
            <a:avLst/>
          </a:prstGeom>
          <a:solidFill>
            <a:srgbClr val="AD9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8491468" y="3755524"/>
            <a:ext cx="725112" cy="292274"/>
          </a:xfrm>
          <a:prstGeom prst="rightArrow">
            <a:avLst/>
          </a:prstGeom>
          <a:solidFill>
            <a:srgbClr val="775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9452391" y="2944425"/>
            <a:ext cx="1800000" cy="1800000"/>
          </a:xfrm>
          <a:prstGeom prst="ellipse">
            <a:avLst/>
          </a:prstGeom>
          <a:solidFill>
            <a:srgbClr val="AD9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713123" y="3632110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시작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62291" y="3272621"/>
            <a:ext cx="10070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테스트</a:t>
            </a:r>
            <a:endParaRPr lang="en-US" altLang="ko-KR" sz="24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&amp;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완성</a:t>
            </a:r>
          </a:p>
        </p:txBody>
      </p:sp>
    </p:spTree>
    <p:extLst>
      <p:ext uri="{BB962C8B-B14F-4D97-AF65-F5344CB8AC3E}">
        <p14:creationId xmlns:p14="http://schemas.microsoft.com/office/powerpoint/2010/main" val="1220270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16804"/>
            <a:ext cx="10515600" cy="905377"/>
          </a:xfrm>
        </p:spPr>
        <p:txBody>
          <a:bodyPr/>
          <a:lstStyle/>
          <a:p>
            <a:r>
              <a:rPr lang="ko-KR" altLang="en-US" dirty="0"/>
              <a:t>게임하는 방법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B98874-C3CA-4C29-A708-79497700C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94" y="1340649"/>
            <a:ext cx="8940419" cy="49955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97BA92-849E-4ADF-A926-23F3A2F18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94" y="1349346"/>
            <a:ext cx="8930867" cy="50051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FEE907-B8F6-4B10-9C87-477609A3E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64" y="1348215"/>
            <a:ext cx="8978626" cy="502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49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987142" y="1370553"/>
            <a:ext cx="10096500" cy="1080000"/>
          </a:xfrm>
          <a:prstGeom prst="roundRect">
            <a:avLst>
              <a:gd name="adj" fmla="val 50000"/>
            </a:avLst>
          </a:prstGeom>
          <a:solidFill>
            <a:srgbClr val="ec7e96"/>
          </a:solidFill>
          <a:ln w="38100">
            <a:solidFill>
              <a:srgbClr val="ec7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7750d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84999" y="1518138"/>
            <a:ext cx="84605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solidFill>
                  <a:srgbClr val="ffffff"/>
                </a:solidFill>
                <a:latin typeface="나눔바른고딕OTF"/>
                <a:ea typeface="나눔바른고딕OTF"/>
              </a:rPr>
              <a:t>이렇게 자바 스크립트를 이용해서 내가 평소 즐겨하고 만들어보고 싶었던 게임을 하게되어서 너무 좋았다</a:t>
            </a:r>
            <a:r>
              <a:rPr lang="en-US" altLang="ko-KR" sz="1500">
                <a:solidFill>
                  <a:srgbClr val="ffffff"/>
                </a:solidFill>
                <a:latin typeface="나눔바른고딕OTF"/>
                <a:ea typeface="나눔바른고딕OTF"/>
              </a:rPr>
              <a:t>. </a:t>
            </a:r>
            <a:r>
              <a:rPr lang="ko-KR" altLang="en-US" sz="1500">
                <a:solidFill>
                  <a:srgbClr val="ffffff"/>
                </a:solidFill>
                <a:latin typeface="나눔바른고딕OTF"/>
                <a:ea typeface="나눔바른고딕OTF"/>
              </a:rPr>
              <a:t>하는 과정에서 너무 재미있었고 이런 경험을 해보다니 신기했다</a:t>
            </a:r>
            <a:r>
              <a:rPr lang="en-US" altLang="ko-KR" sz="1500">
                <a:solidFill>
                  <a:srgbClr val="ffffff"/>
                </a:solidFill>
                <a:latin typeface="나눔바른고딕OTF"/>
                <a:ea typeface="나눔바른고딕OTF"/>
              </a:rPr>
              <a:t>. </a:t>
            </a:r>
            <a:r>
              <a:rPr lang="ko-KR" altLang="en-US" sz="1500">
                <a:solidFill>
                  <a:srgbClr val="ffffff"/>
                </a:solidFill>
                <a:latin typeface="나눔바른고딕OTF"/>
                <a:ea typeface="나눔바른고딕OTF"/>
              </a:rPr>
              <a:t>너무 흥미로웠고</a:t>
            </a:r>
            <a:r>
              <a:rPr lang="en-US" altLang="ko-KR" sz="1500">
                <a:solidFill>
                  <a:srgbClr val="ffffff"/>
                </a:solidFill>
                <a:latin typeface="나눔바른고딕OTF"/>
                <a:ea typeface="나눔바른고딕OTF"/>
              </a:rPr>
              <a:t>, </a:t>
            </a:r>
            <a:r>
              <a:rPr lang="ko-KR" altLang="en-US" sz="1500">
                <a:solidFill>
                  <a:srgbClr val="ffffff"/>
                </a:solidFill>
                <a:latin typeface="나눔바른고딕OTF"/>
                <a:ea typeface="나눔바른고딕OTF"/>
              </a:rPr>
              <a:t>하면서 애니메이션이라던지 자바 스크립트라던지 힘들었는데</a:t>
            </a:r>
            <a:r>
              <a:rPr lang="en-US" altLang="ko-KR" sz="1500">
                <a:solidFill>
                  <a:srgbClr val="ffffff"/>
                </a:solidFill>
                <a:latin typeface="나눔바른고딕OTF"/>
                <a:ea typeface="나눔바른고딕OTF"/>
              </a:rPr>
              <a:t>, </a:t>
            </a:r>
            <a:r>
              <a:rPr lang="ko-KR" altLang="en-US" sz="1500">
                <a:solidFill>
                  <a:srgbClr val="ffffff"/>
                </a:solidFill>
                <a:latin typeface="나눔바른고딕OTF"/>
                <a:ea typeface="나눔바른고딕OTF"/>
              </a:rPr>
              <a:t>앞으로도 더 열심히 해서 이보다 더 뛰어난 페이지를 만들고 싶다</a:t>
            </a:r>
            <a:r>
              <a:rPr lang="en-US" altLang="ko-KR" sz="1500">
                <a:solidFill>
                  <a:srgbClr val="ffffff"/>
                </a:solidFill>
                <a:latin typeface="나눔바른고딕OTF"/>
                <a:ea typeface="나눔바른고딕OTF"/>
              </a:rPr>
              <a:t>. </a:t>
            </a:r>
            <a:r>
              <a:rPr lang="ko-KR" altLang="en-US" sz="1500">
                <a:solidFill>
                  <a:srgbClr val="ffffff"/>
                </a:solidFill>
                <a:latin typeface="나눔바른고딕OTF"/>
                <a:ea typeface="나눔바른고딕OTF"/>
              </a:rPr>
              <a:t>그리고 멘토님들 정말 레알 혼또니 감사합니다ㅜㅜ </a:t>
            </a:r>
            <a:endParaRPr lang="ko-KR" altLang="en-US" sz="1500">
              <a:solidFill>
                <a:srgbClr val="ffffff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987142" y="5461953"/>
            <a:ext cx="10096500" cy="1079999"/>
          </a:xfrm>
          <a:prstGeom prst="roundRect">
            <a:avLst>
              <a:gd name="adj" fmla="val 50000"/>
            </a:avLst>
          </a:prstGeom>
          <a:solidFill>
            <a:srgbClr val="ad95e3"/>
          </a:solidFill>
          <a:ln w="38100">
            <a:solidFill>
              <a:srgbClr val="ad9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7750d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85000" y="5685480"/>
            <a:ext cx="84605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ffff"/>
                </a:solidFill>
                <a:latin typeface="나눔바른고딕OTF"/>
                <a:ea typeface="나눔바른고딕OTF"/>
              </a:rPr>
              <a:t>한번쯤 만들어 보고싶은 게임을 자바스크립트와 </a:t>
            </a:r>
            <a:r>
              <a:rPr lang="en-US" altLang="ko-KR">
                <a:solidFill>
                  <a:srgbClr val="ffffff"/>
                </a:solidFill>
                <a:latin typeface="나눔바른고딕OTF"/>
                <a:ea typeface="나눔바른고딕OTF"/>
              </a:rPr>
              <a:t>html</a:t>
            </a:r>
            <a:r>
              <a:rPr lang="ko-KR" altLang="en-US">
                <a:solidFill>
                  <a:srgbClr val="ffffff"/>
                </a:solidFill>
                <a:latin typeface="나눔바른고딕OTF"/>
                <a:ea typeface="나눔바른고딕OTF"/>
              </a:rPr>
              <a:t>을 이용하여 만들수 있게 되어서 정말 유익한 시간이였고 코딩하는건 어렵지만 재미있던거 같습니다</a:t>
            </a:r>
            <a:r>
              <a:rPr lang="en-US" altLang="ko-KR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endParaRPr lang="en-US" altLang="ko-KR">
              <a:solidFill>
                <a:srgbClr val="ffffff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87142" y="2734353"/>
            <a:ext cx="10096500" cy="1080000"/>
          </a:xfrm>
          <a:prstGeom prst="roundRect">
            <a:avLst>
              <a:gd name="adj" fmla="val 50000"/>
            </a:avLst>
          </a:prstGeom>
          <a:solidFill>
            <a:srgbClr val="ad95e3"/>
          </a:solidFill>
          <a:ln w="38100">
            <a:solidFill>
              <a:srgbClr val="ad9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7750d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85000" y="2951187"/>
            <a:ext cx="84605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ffff"/>
                </a:solidFill>
                <a:latin typeface="나눔바른고딕OTF"/>
                <a:ea typeface="나눔바른고딕OTF"/>
              </a:rPr>
              <a:t>이번 기회에 </a:t>
            </a:r>
            <a:r>
              <a:rPr lang="en-US" altLang="ko-KR">
                <a:solidFill>
                  <a:srgbClr val="ffffff"/>
                </a:solidFill>
                <a:latin typeface="나눔바른고딕OTF"/>
                <a:ea typeface="나눔바른고딕OTF"/>
              </a:rPr>
              <a:t>html</a:t>
            </a:r>
            <a:r>
              <a:rPr lang="ko-KR" altLang="en-US">
                <a:solidFill>
                  <a:srgbClr val="ffffff"/>
                </a:solidFill>
                <a:latin typeface="나눔바른고딕OTF"/>
                <a:ea typeface="나눔바른고딕OTF"/>
              </a:rPr>
              <a:t>과 자바 스크립트에 더 많은 관심과 실력을 기르게 된 것 같다</a:t>
            </a:r>
            <a:r>
              <a:rPr lang="en-US" altLang="ko-KR">
                <a:solidFill>
                  <a:srgbClr val="ffffff"/>
                </a:solidFill>
                <a:latin typeface="나눔바른고딕OTF"/>
                <a:ea typeface="나눔바른고딕OTF"/>
              </a:rPr>
              <a:t>. </a:t>
            </a:r>
            <a:r>
              <a:rPr lang="ko-KR" altLang="en-US">
                <a:solidFill>
                  <a:srgbClr val="ffffff"/>
                </a:solidFill>
                <a:latin typeface="나눔바른고딕OTF"/>
                <a:ea typeface="나눔바른고딕OTF"/>
              </a:rPr>
              <a:t>이런 기회를 주신 티맥스와 도움을 주신 희수 멘토와</a:t>
            </a:r>
            <a:r>
              <a:rPr lang="ko-KR" altLang="en-US" b="1">
                <a:solidFill>
                  <a:srgbClr val="ffffff"/>
                </a:solidFill>
                <a:latin typeface="나눔바른고딕OTF"/>
                <a:ea typeface="나눔바른고딕OTF"/>
              </a:rPr>
              <a:t> </a:t>
            </a:r>
            <a:r>
              <a:rPr lang="ko-KR" altLang="en-US">
                <a:solidFill>
                  <a:srgbClr val="ffffff"/>
                </a:solidFill>
                <a:latin typeface="나눔바른고딕OTF"/>
                <a:ea typeface="나눔바른고딕OTF"/>
              </a:rPr>
              <a:t>성현 멘토분께 감사드린다</a:t>
            </a:r>
            <a:r>
              <a:rPr lang="en-US" altLang="ko-KR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endParaRPr lang="ko-KR" altLang="en-US">
              <a:solidFill>
                <a:srgbClr val="ffffff"/>
              </a:solidFill>
              <a:latin typeface="나눔바른고딕OTF"/>
              <a:ea typeface="나눔바른고딕OTF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87142" y="4098153"/>
            <a:ext cx="10096500" cy="1080000"/>
          </a:xfrm>
          <a:prstGeom prst="roundRect">
            <a:avLst>
              <a:gd name="adj" fmla="val 50000"/>
            </a:avLst>
          </a:prstGeom>
          <a:solidFill>
            <a:srgbClr val="ec7e96"/>
          </a:solidFill>
          <a:ln w="38100">
            <a:solidFill>
              <a:srgbClr val="ec7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7750d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조원 소감</a:t>
            </a:r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87142" y="1370553"/>
            <a:ext cx="1080000" cy="1080000"/>
          </a:xfrm>
          <a:prstGeom prst="ellipse">
            <a:avLst/>
          </a:prstGeom>
          <a:blipFill rotWithShape="1">
            <a:blip r:embed="rId3"/>
            <a:stretch>
              <a:fillRect l="-40000" t="-10000" r="-30000" b="-50000"/>
            </a:stretch>
          </a:blipFill>
          <a:ln w="38100">
            <a:solidFill>
              <a:srgbClr val="ec7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바른고딕OTF"/>
              <a:ea typeface="나눔바른고딕OTF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87142" y="2734353"/>
            <a:ext cx="1080000" cy="1080000"/>
          </a:xfrm>
          <a:prstGeom prst="ellipse">
            <a:avLst/>
          </a:prstGeom>
          <a:blipFill dpi="0" rotWithShape="1">
            <a:blip r:embed="rId4"/>
            <a:srcRect/>
            <a:stretch>
              <a:fillRect l="-3000" t="-20000" b="-60000"/>
            </a:stretch>
          </a:blipFill>
          <a:ln w="38100">
            <a:solidFill>
              <a:srgbClr val="ad9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바른고딕OTF"/>
              <a:ea typeface="나눔바른고딕OTF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87142" y="4098153"/>
            <a:ext cx="1080000" cy="1080000"/>
          </a:xfrm>
          <a:prstGeom prst="ellipse">
            <a:avLst/>
          </a:prstGeom>
          <a:blipFill dpi="0" rotWithShape="1">
            <a:blip r:embed="rId5"/>
            <a:srcRect/>
            <a:stretch>
              <a:fillRect l="-40000" t="-10000" r="-30000" b="-50000"/>
            </a:stretch>
          </a:blipFill>
          <a:ln w="38100">
            <a:solidFill>
              <a:srgbClr val="ec7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바른고딕OTF"/>
              <a:ea typeface="나눔바른고딕OTF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987142" y="5461953"/>
            <a:ext cx="1080000" cy="1080000"/>
          </a:xfrm>
          <a:prstGeom prst="ellipse">
            <a:avLst/>
          </a:prstGeom>
          <a:blipFill dpi="0" rotWithShape="1">
            <a:blip r:embed="rId6"/>
            <a:srcRect/>
            <a:stretch>
              <a:fillRect l="-15000" t="-30000" r="-50000" b="-40000"/>
            </a:stretch>
          </a:blipFill>
          <a:ln w="38100">
            <a:solidFill>
              <a:srgbClr val="ad9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바른고딕OTF"/>
              <a:ea typeface="나눔바른고딕OTF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67142" y="4318540"/>
            <a:ext cx="9016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rgbClr val="ffffff"/>
                </a:solidFill>
                <a:latin typeface="나눔바른고딕OTF"/>
                <a:ea typeface="나눔바른고딕OTF"/>
              </a:rPr>
              <a:t>게임은 누구나 만들어 보고 싶어하지만 만들 기회가 적다</a:t>
            </a:r>
            <a:r>
              <a:rPr lang="en-US" altLang="ko-KR" sz="1600">
                <a:solidFill>
                  <a:srgbClr val="ffffff"/>
                </a:solidFill>
                <a:latin typeface="나눔바른고딕OTF"/>
                <a:ea typeface="나눔바른고딕OTF"/>
              </a:rPr>
              <a:t>. </a:t>
            </a:r>
            <a:r>
              <a:rPr lang="ko-KR" altLang="en-US" sz="1600">
                <a:solidFill>
                  <a:srgbClr val="ffffff"/>
                </a:solidFill>
                <a:latin typeface="나눔바른고딕OTF"/>
                <a:ea typeface="나눔바른고딕OTF"/>
              </a:rPr>
              <a:t>하지만 이번  프로젝트를 통해 </a:t>
            </a:r>
            <a:endParaRPr lang="ko-KR" altLang="en-US" sz="160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lvl="0">
              <a:defRPr/>
            </a:pPr>
            <a:r>
              <a:rPr lang="ko-KR" altLang="en-US" sz="1600">
                <a:solidFill>
                  <a:srgbClr val="ffffff"/>
                </a:solidFill>
                <a:latin typeface="나눔바른고딕OTF"/>
                <a:ea typeface="나눔바른고딕OTF"/>
              </a:rPr>
              <a:t>게임을 만들어 보게 되어서 뜻깊은 시간이였고</a:t>
            </a:r>
            <a:r>
              <a:rPr lang="en-US" altLang="ko-KR" sz="1600">
                <a:solidFill>
                  <a:srgbClr val="ffffff"/>
                </a:solidFill>
                <a:latin typeface="나눔바른고딕OTF"/>
                <a:ea typeface="나눔바른고딕OTF"/>
              </a:rPr>
              <a:t>, </a:t>
            </a:r>
            <a:r>
              <a:rPr lang="ko-KR" altLang="en-US" sz="1600">
                <a:solidFill>
                  <a:srgbClr val="ffffff"/>
                </a:solidFill>
                <a:latin typeface="나눔바른고딕OTF"/>
                <a:ea typeface="나눔바른고딕OTF"/>
              </a:rPr>
              <a:t>막히는 부분이 있을때 마다 도와주신</a:t>
            </a:r>
            <a:endParaRPr lang="ko-KR" altLang="en-US" sz="1600">
              <a:solidFill>
                <a:srgbClr val="ffffff"/>
              </a:solidFill>
              <a:latin typeface="나눔바른고딕OTF"/>
              <a:ea typeface="나눔바른고딕OTF"/>
            </a:endParaRPr>
          </a:p>
          <a:p>
            <a:pPr lvl="0">
              <a:defRPr/>
            </a:pPr>
            <a:r>
              <a:rPr lang="ko-KR" altLang="en-US" sz="1600">
                <a:solidFill>
                  <a:srgbClr val="ffffff"/>
                </a:solidFill>
                <a:latin typeface="나눔바른고딕OTF"/>
                <a:ea typeface="나눔바른고딕OTF"/>
              </a:rPr>
              <a:t>멘토님들에게 감사하다</a:t>
            </a:r>
            <a:r>
              <a:rPr lang="en-US" altLang="ko-KR" sz="1600">
                <a:solidFill>
                  <a:srgbClr val="ffffff"/>
                </a:solidFill>
                <a:latin typeface="나눔바른고딕OTF"/>
                <a:ea typeface="나눔바른고딕OTF"/>
              </a:rPr>
              <a:t>.</a:t>
            </a:r>
            <a:endParaRPr lang="ko-KR" altLang="en-US" sz="1600">
              <a:solidFill>
                <a:srgbClr val="ffffff"/>
              </a:solidFill>
              <a:latin typeface="나눔바른고딕OTF"/>
              <a:ea typeface="나눔바른고딕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 25"/>
          <p:cNvSpPr/>
          <p:nvPr/>
        </p:nvSpPr>
        <p:spPr>
          <a:xfrm>
            <a:off x="0" y="0"/>
            <a:ext cx="12192000" cy="6961697"/>
          </a:xfrm>
          <a:custGeom>
            <a:avLst/>
            <a:gdLst>
              <a:gd name="connsiteX0" fmla="*/ 0 w 12192000"/>
              <a:gd name="connsiteY0" fmla="*/ 0 h 6863556"/>
              <a:gd name="connsiteX1" fmla="*/ 12192000 w 12192000"/>
              <a:gd name="connsiteY1" fmla="*/ 0 h 6863556"/>
              <a:gd name="connsiteX2" fmla="*/ 12192000 w 12192000"/>
              <a:gd name="connsiteY2" fmla="*/ 6863556 h 6863556"/>
              <a:gd name="connsiteX3" fmla="*/ 11730037 w 12192000"/>
              <a:gd name="connsiteY3" fmla="*/ 6863556 h 6863556"/>
              <a:gd name="connsiteX4" fmla="*/ 11730037 w 12192000"/>
              <a:gd name="connsiteY4" fmla="*/ 1337910 h 6863556"/>
              <a:gd name="connsiteX5" fmla="*/ 11395975 w 12192000"/>
              <a:gd name="connsiteY5" fmla="*/ 1003848 h 6863556"/>
              <a:gd name="connsiteX6" fmla="*/ 723000 w 12192000"/>
              <a:gd name="connsiteY6" fmla="*/ 1003848 h 6863556"/>
              <a:gd name="connsiteX7" fmla="*/ 388938 w 12192000"/>
              <a:gd name="connsiteY7" fmla="*/ 1337910 h 6863556"/>
              <a:gd name="connsiteX8" fmla="*/ 388938 w 12192000"/>
              <a:gd name="connsiteY8" fmla="*/ 6863556 h 6863556"/>
              <a:gd name="connsiteX9" fmla="*/ 0 w 12192000"/>
              <a:gd name="connsiteY9" fmla="*/ 6863556 h 6863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63556">
                <a:moveTo>
                  <a:pt x="0" y="0"/>
                </a:moveTo>
                <a:lnTo>
                  <a:pt x="12192000" y="0"/>
                </a:lnTo>
                <a:lnTo>
                  <a:pt x="12192000" y="6863556"/>
                </a:lnTo>
                <a:lnTo>
                  <a:pt x="11730037" y="6863556"/>
                </a:lnTo>
                <a:lnTo>
                  <a:pt x="11730037" y="1337910"/>
                </a:lnTo>
                <a:cubicBezTo>
                  <a:pt x="11730037" y="1153413"/>
                  <a:pt x="11580472" y="1003848"/>
                  <a:pt x="11395975" y="1003848"/>
                </a:cubicBezTo>
                <a:lnTo>
                  <a:pt x="723000" y="1003848"/>
                </a:lnTo>
                <a:cubicBezTo>
                  <a:pt x="538503" y="1003848"/>
                  <a:pt x="388938" y="1153413"/>
                  <a:pt x="388938" y="1337910"/>
                </a:cubicBezTo>
                <a:lnTo>
                  <a:pt x="388938" y="6863556"/>
                </a:lnTo>
                <a:lnTo>
                  <a:pt x="0" y="6863556"/>
                </a:lnTo>
                <a:close/>
              </a:path>
            </a:pathLst>
          </a:custGeom>
          <a:solidFill>
            <a:srgbClr val="775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303969" y="154846"/>
            <a:ext cx="11699596" cy="1083794"/>
            <a:chOff x="303969" y="154846"/>
            <a:chExt cx="11699596" cy="1083794"/>
          </a:xfrm>
        </p:grpSpPr>
        <p:grpSp>
          <p:nvGrpSpPr>
            <p:cNvPr id="8" name="그룹 7"/>
            <p:cNvGrpSpPr/>
            <p:nvPr/>
          </p:nvGrpSpPr>
          <p:grpSpPr>
            <a:xfrm>
              <a:off x="9434335" y="284733"/>
              <a:ext cx="2569230" cy="953907"/>
              <a:chOff x="1517662" y="1028189"/>
              <a:chExt cx="9543506" cy="3543326"/>
            </a:xfrm>
          </p:grpSpPr>
          <p:cxnSp>
            <p:nvCxnSpPr>
              <p:cNvPr id="16" name="직선 연결선 15"/>
              <p:cNvCxnSpPr/>
              <p:nvPr/>
            </p:nvCxnSpPr>
            <p:spPr>
              <a:xfrm>
                <a:off x="9447690" y="2536512"/>
                <a:ext cx="204310" cy="194645"/>
              </a:xfrm>
              <a:prstGeom prst="line">
                <a:avLst/>
              </a:prstGeom>
              <a:ln w="47625" cap="rnd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1517662" y="1264244"/>
                <a:ext cx="709830" cy="618415"/>
              </a:xfrm>
              <a:prstGeom prst="line">
                <a:avLst/>
              </a:prstGeom>
              <a:ln w="47625" cap="rnd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>
                <a:off x="6910557" y="2509711"/>
                <a:ext cx="204311" cy="194646"/>
              </a:xfrm>
              <a:prstGeom prst="line">
                <a:avLst/>
              </a:prstGeom>
              <a:ln w="47625" cap="rnd">
                <a:solidFill>
                  <a:srgbClr val="A484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6703935" y="1088339"/>
                <a:ext cx="617561" cy="532230"/>
              </a:xfrm>
              <a:prstGeom prst="line">
                <a:avLst/>
              </a:prstGeom>
              <a:ln w="47625" cap="rnd">
                <a:solidFill>
                  <a:srgbClr val="EC7E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10856857" y="4376869"/>
                <a:ext cx="204311" cy="194646"/>
              </a:xfrm>
              <a:prstGeom prst="line">
                <a:avLst/>
              </a:prstGeom>
              <a:ln w="47625" cap="rnd">
                <a:solidFill>
                  <a:srgbClr val="EC7E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4514523" y="1998891"/>
                <a:ext cx="540822" cy="537620"/>
              </a:xfrm>
              <a:prstGeom prst="line">
                <a:avLst/>
              </a:prstGeom>
              <a:ln w="47625" cap="rnd">
                <a:solidFill>
                  <a:srgbClr val="EC7E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9601840" y="1028189"/>
                <a:ext cx="466165" cy="421342"/>
              </a:xfrm>
              <a:prstGeom prst="line">
                <a:avLst/>
              </a:prstGeom>
              <a:ln w="47625" cap="rnd">
                <a:solidFill>
                  <a:srgbClr val="A484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303969" y="154846"/>
              <a:ext cx="2855798" cy="719842"/>
              <a:chOff x="303969" y="154846"/>
              <a:chExt cx="2855798" cy="719842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1123412" y="154846"/>
                <a:ext cx="184371" cy="166643"/>
              </a:xfrm>
              <a:prstGeom prst="line">
                <a:avLst/>
              </a:prstGeom>
              <a:ln w="47625" cap="rnd">
                <a:solidFill>
                  <a:srgbClr val="EC7E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581756" y="238167"/>
                <a:ext cx="184371" cy="166643"/>
              </a:xfrm>
              <a:prstGeom prst="line">
                <a:avLst/>
              </a:prstGeom>
              <a:ln w="47625" cap="rnd">
                <a:solidFill>
                  <a:srgbClr val="A484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1667469" y="418219"/>
                <a:ext cx="184371" cy="166643"/>
              </a:xfrm>
              <a:prstGeom prst="line">
                <a:avLst/>
              </a:prstGeom>
              <a:ln w="47625" cap="rnd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773668" y="708045"/>
                <a:ext cx="80806" cy="76983"/>
              </a:xfrm>
              <a:prstGeom prst="line">
                <a:avLst/>
              </a:prstGeom>
              <a:ln w="47625" cap="rnd">
                <a:solidFill>
                  <a:srgbClr val="A484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303969" y="708045"/>
                <a:ext cx="184371" cy="166643"/>
              </a:xfrm>
              <a:prstGeom prst="line">
                <a:avLst/>
              </a:prstGeom>
              <a:ln w="47625" cap="rnd">
                <a:solidFill>
                  <a:srgbClr val="EC7E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2256374" y="631062"/>
                <a:ext cx="80806" cy="76983"/>
              </a:xfrm>
              <a:prstGeom prst="line">
                <a:avLst/>
              </a:prstGeom>
              <a:ln w="47625" cap="rnd">
                <a:solidFill>
                  <a:srgbClr val="EC7E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2968672" y="576708"/>
                <a:ext cx="191095" cy="166485"/>
              </a:xfrm>
              <a:prstGeom prst="line">
                <a:avLst/>
              </a:prstGeom>
              <a:ln w="47625" cap="rnd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2219536" y="321180"/>
                <a:ext cx="80806" cy="76983"/>
              </a:xfrm>
              <a:prstGeom prst="line">
                <a:avLst/>
              </a:prstGeom>
              <a:ln w="47625" cap="rnd">
                <a:solidFill>
                  <a:srgbClr val="EC7E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1184148" y="569493"/>
                <a:ext cx="191095" cy="166485"/>
              </a:xfrm>
              <a:prstGeom prst="line">
                <a:avLst/>
              </a:prstGeom>
              <a:ln w="47625" cap="rnd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2607371" y="621261"/>
                <a:ext cx="80806" cy="76983"/>
              </a:xfrm>
              <a:prstGeom prst="line">
                <a:avLst/>
              </a:prstGeom>
              <a:ln w="47625" cap="rnd">
                <a:solidFill>
                  <a:srgbClr val="A484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직선 연결선 33"/>
            <p:cNvCxnSpPr/>
            <p:nvPr/>
          </p:nvCxnSpPr>
          <p:spPr>
            <a:xfrm>
              <a:off x="8547970" y="464577"/>
              <a:ext cx="191095" cy="166485"/>
            </a:xfrm>
            <a:prstGeom prst="line">
              <a:avLst/>
            </a:prstGeom>
            <a:ln w="47625" cap="rnd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3701590" y="197204"/>
            <a:ext cx="47888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prstClr val="white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목차</a:t>
            </a:r>
            <a:endParaRPr lang="en-US" altLang="ko-KR" sz="4000" b="1" dirty="0">
              <a:solidFill>
                <a:prstClr val="white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25804" y="1717349"/>
            <a:ext cx="5366488" cy="415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7750D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1. </a:t>
            </a:r>
            <a:r>
              <a:rPr lang="ko-KR" altLang="en-US" sz="3000" dirty="0">
                <a:solidFill>
                  <a:srgbClr val="7750D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조원 소개</a:t>
            </a:r>
            <a:endParaRPr lang="en-US" altLang="ko-KR" sz="3000" dirty="0">
              <a:solidFill>
                <a:srgbClr val="7750D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7750D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sz="3000" dirty="0">
                <a:solidFill>
                  <a:srgbClr val="7750D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게임 만들게 된 계기</a:t>
            </a:r>
            <a:endParaRPr lang="en-US" altLang="ko-KR" sz="3000" dirty="0">
              <a:solidFill>
                <a:srgbClr val="7750D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7750D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3. </a:t>
            </a:r>
            <a:r>
              <a:rPr lang="ko-KR" altLang="en-US" sz="3000" dirty="0">
                <a:solidFill>
                  <a:srgbClr val="7750D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게임의 줄거리</a:t>
            </a:r>
            <a:endParaRPr lang="en-US" altLang="ko-KR" sz="3000" dirty="0">
              <a:solidFill>
                <a:srgbClr val="7750D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7750D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4. </a:t>
            </a:r>
            <a:r>
              <a:rPr lang="ko-KR" altLang="en-US" sz="3000" dirty="0">
                <a:solidFill>
                  <a:srgbClr val="7750D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게임의 개발 과정</a:t>
            </a:r>
            <a:endParaRPr lang="en-US" altLang="ko-KR" sz="3000" dirty="0">
              <a:solidFill>
                <a:srgbClr val="7750D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7750D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5.</a:t>
            </a:r>
            <a:r>
              <a:rPr lang="ko-KR" altLang="en-US" sz="3000" dirty="0">
                <a:solidFill>
                  <a:srgbClr val="7750D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게임하는 방법</a:t>
            </a:r>
            <a:endParaRPr lang="en-US" altLang="ko-KR" sz="3000" dirty="0">
              <a:solidFill>
                <a:srgbClr val="7750D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rgbClr val="7750D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6. </a:t>
            </a:r>
            <a:r>
              <a:rPr lang="ko-KR" altLang="en-US" sz="3000" dirty="0">
                <a:solidFill>
                  <a:srgbClr val="7750D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조원들의 소감</a:t>
            </a:r>
          </a:p>
        </p:txBody>
      </p:sp>
    </p:spTree>
    <p:extLst>
      <p:ext uri="{BB962C8B-B14F-4D97-AF65-F5344CB8AC3E}">
        <p14:creationId xmlns:p14="http://schemas.microsoft.com/office/powerpoint/2010/main" val="392384516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16804"/>
            <a:ext cx="10515600" cy="905377"/>
          </a:xfrm>
        </p:spPr>
        <p:txBody>
          <a:bodyPr/>
          <a:lstStyle/>
          <a:p>
            <a:r>
              <a:rPr lang="ko-KR" altLang="en-US" dirty="0"/>
              <a:t>조원 소개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203488" y="2234154"/>
            <a:ext cx="9785024" cy="4564028"/>
            <a:chOff x="1113933" y="2234154"/>
            <a:chExt cx="9785024" cy="4564028"/>
          </a:xfrm>
        </p:grpSpPr>
        <p:grpSp>
          <p:nvGrpSpPr>
            <p:cNvPr id="9" name="그룹 8"/>
            <p:cNvGrpSpPr/>
            <p:nvPr/>
          </p:nvGrpSpPr>
          <p:grpSpPr>
            <a:xfrm>
              <a:off x="1113933" y="2234154"/>
              <a:ext cx="2187019" cy="3733032"/>
              <a:chOff x="1113933" y="2234154"/>
              <a:chExt cx="2187019" cy="3733032"/>
            </a:xfrm>
          </p:grpSpPr>
          <p:sp>
            <p:nvSpPr>
              <p:cNvPr id="3" name="타원 2"/>
              <p:cNvSpPr/>
              <p:nvPr/>
            </p:nvSpPr>
            <p:spPr>
              <a:xfrm>
                <a:off x="1113933" y="2234154"/>
                <a:ext cx="2187019" cy="2187019"/>
              </a:xfrm>
              <a:prstGeom prst="ellipse">
                <a:avLst/>
              </a:prstGeom>
              <a:blipFill>
                <a:blip r:embed="rId2"/>
                <a:stretch>
                  <a:fillRect l="-40000" t="-10000" r="-30000" b="-50000"/>
                </a:stretch>
              </a:blipFill>
              <a:ln w="57150">
                <a:solidFill>
                  <a:srgbClr val="AD95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576501" y="4543719"/>
                <a:ext cx="1261884" cy="1423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김혜수</a:t>
                </a:r>
                <a:endPara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  <a:p>
                <a:pPr algn="ctr"/>
                <a:endParaRPr lang="en-US" altLang="ko-KR" sz="850" dirty="0">
                  <a:solidFill>
                    <a:srgbClr val="7750D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7750D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게임 기획자</a:t>
                </a:r>
                <a:endParaRPr lang="en-US" altLang="ko-KR" dirty="0">
                  <a:solidFill>
                    <a:srgbClr val="7750D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  <a:p>
                <a:pPr algn="ctr"/>
                <a:r>
                  <a:rPr lang="en-US" altLang="ko-KR" dirty="0">
                    <a:solidFill>
                      <a:srgbClr val="7750D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(</a:t>
                </a:r>
                <a:r>
                  <a:rPr lang="ko-KR" altLang="en-US" dirty="0">
                    <a:solidFill>
                      <a:srgbClr val="7750D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총괄</a:t>
                </a:r>
                <a:r>
                  <a:rPr lang="en-US" altLang="ko-KR" dirty="0">
                    <a:solidFill>
                      <a:srgbClr val="7750D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)</a:t>
                </a:r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3640318" y="2234154"/>
              <a:ext cx="2187019" cy="4564028"/>
              <a:chOff x="1113934" y="2234154"/>
              <a:chExt cx="2187019" cy="4564028"/>
            </a:xfrm>
          </p:grpSpPr>
          <p:sp>
            <p:nvSpPr>
              <p:cNvPr id="14" name="타원 13"/>
              <p:cNvSpPr/>
              <p:nvPr/>
            </p:nvSpPr>
            <p:spPr>
              <a:xfrm>
                <a:off x="1113934" y="2234154"/>
                <a:ext cx="2187019" cy="2187019"/>
              </a:xfrm>
              <a:prstGeom prst="ellipse">
                <a:avLst/>
              </a:prstGeom>
              <a:blipFill dpi="0" rotWithShape="1">
                <a:blip r:embed="rId3"/>
                <a:srcRect/>
                <a:stretch>
                  <a:fillRect l="-3000" t="-20000" b="-60000"/>
                </a:stretch>
              </a:blipFill>
              <a:ln w="57150">
                <a:solidFill>
                  <a:srgbClr val="AD95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37465" y="4543719"/>
                <a:ext cx="1939955" cy="22544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차주석</a:t>
                </a:r>
                <a:endPara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  <a:p>
                <a:pPr algn="ctr"/>
                <a:endParaRPr lang="en-US" altLang="ko-KR" sz="850" dirty="0">
                  <a:solidFill>
                    <a:srgbClr val="7750D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7750D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디자이너</a:t>
                </a:r>
                <a:endParaRPr lang="en-US" altLang="ko-KR" dirty="0">
                  <a:solidFill>
                    <a:srgbClr val="7750D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  <a:p>
                <a:pPr algn="ctr"/>
                <a:r>
                  <a:rPr lang="en-US" altLang="ko-KR" dirty="0">
                    <a:solidFill>
                      <a:srgbClr val="7750D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(</a:t>
                </a:r>
                <a:r>
                  <a:rPr lang="ko-KR" altLang="en-US" dirty="0">
                    <a:solidFill>
                      <a:srgbClr val="7750D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맵</a:t>
                </a:r>
                <a:r>
                  <a:rPr lang="en-US" altLang="ko-KR" dirty="0">
                    <a:solidFill>
                      <a:srgbClr val="7750D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,</a:t>
                </a:r>
                <a:r>
                  <a:rPr lang="ko-KR" altLang="en-US" dirty="0">
                    <a:solidFill>
                      <a:srgbClr val="7750D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오브젝트</a:t>
                </a:r>
                <a:r>
                  <a:rPr lang="en-US" altLang="ko-KR" dirty="0">
                    <a:solidFill>
                      <a:srgbClr val="7750D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,</a:t>
                </a:r>
                <a:r>
                  <a:rPr lang="en-US" altLang="ko-KR" dirty="0" err="1">
                    <a:solidFill>
                      <a:srgbClr val="7750D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npc</a:t>
                </a:r>
                <a:r>
                  <a:rPr lang="en-US" altLang="ko-KR" dirty="0">
                    <a:solidFill>
                      <a:srgbClr val="7750D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)</a:t>
                </a:r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6176128" y="2234154"/>
              <a:ext cx="2187019" cy="3733032"/>
              <a:chOff x="1113934" y="2234154"/>
              <a:chExt cx="2187019" cy="3733032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1113934" y="2234154"/>
                <a:ext cx="2187019" cy="2187019"/>
              </a:xfrm>
              <a:prstGeom prst="ellipse">
                <a:avLst/>
              </a:prstGeom>
              <a:blipFill dpi="0" rotWithShape="1">
                <a:blip r:embed="rId4"/>
                <a:srcRect/>
                <a:stretch>
                  <a:fillRect l="-40000" t="-10000" r="-30000" b="-50000"/>
                </a:stretch>
              </a:blipFill>
              <a:ln w="57150">
                <a:solidFill>
                  <a:srgbClr val="AD95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61700" y="4543719"/>
                <a:ext cx="1691490" cy="1423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박보경</a:t>
                </a:r>
                <a:endPara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  <a:p>
                <a:pPr algn="ctr"/>
                <a:endParaRPr lang="en-US" altLang="ko-KR" sz="850" dirty="0">
                  <a:solidFill>
                    <a:srgbClr val="7750D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7750D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보조 디자이너</a:t>
                </a:r>
                <a:endParaRPr lang="en-US" altLang="ko-KR" dirty="0">
                  <a:solidFill>
                    <a:srgbClr val="7750D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  <a:p>
                <a:pPr algn="ctr"/>
                <a:r>
                  <a:rPr lang="en-US" altLang="ko-KR" dirty="0">
                    <a:solidFill>
                      <a:srgbClr val="7750D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(PPT,</a:t>
                </a:r>
                <a:r>
                  <a:rPr lang="ko-KR" altLang="en-US" dirty="0">
                    <a:solidFill>
                      <a:srgbClr val="7750D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사진자료</a:t>
                </a:r>
                <a:r>
                  <a:rPr lang="en-US" altLang="ko-KR" dirty="0">
                    <a:solidFill>
                      <a:srgbClr val="7750D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)</a:t>
                </a:r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8711938" y="2234154"/>
              <a:ext cx="2187019" cy="4148530"/>
              <a:chOff x="1113934" y="2234154"/>
              <a:chExt cx="2187019" cy="414853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1113934" y="2234154"/>
                <a:ext cx="2187019" cy="2187019"/>
              </a:xfrm>
              <a:prstGeom prst="ellipse">
                <a:avLst/>
              </a:prstGeom>
              <a:blipFill dpi="0" rotWithShape="1">
                <a:blip r:embed="rId5"/>
                <a:srcRect/>
                <a:stretch>
                  <a:fillRect l="-15000" t="-30000" r="-50000" b="-40000"/>
                </a:stretch>
              </a:blipFill>
              <a:ln w="57150">
                <a:solidFill>
                  <a:srgbClr val="AD95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396965" y="4543719"/>
                <a:ext cx="1620958" cy="18389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정지민</a:t>
                </a:r>
                <a:endPara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  <a:p>
                <a:pPr algn="ctr"/>
                <a:endParaRPr lang="en-US" altLang="ko-KR" sz="850" dirty="0">
                  <a:solidFill>
                    <a:srgbClr val="7750D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7750D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개발자</a:t>
                </a:r>
                <a:endParaRPr lang="en-US" altLang="ko-KR" dirty="0">
                  <a:solidFill>
                    <a:srgbClr val="7750D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  <a:p>
                <a:pPr algn="ctr"/>
                <a:r>
                  <a:rPr lang="en-US" altLang="ko-KR" dirty="0">
                    <a:solidFill>
                      <a:srgbClr val="7750D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(</a:t>
                </a:r>
                <a:r>
                  <a:rPr lang="ko-KR" altLang="en-US" dirty="0">
                    <a:solidFill>
                      <a:srgbClr val="7750D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이벤트</a:t>
                </a:r>
                <a:r>
                  <a:rPr lang="en-US" altLang="ko-KR" dirty="0">
                    <a:solidFill>
                      <a:srgbClr val="7750D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&amp;</a:t>
                </a:r>
                <a:r>
                  <a:rPr lang="ko-KR" altLang="en-US" dirty="0">
                    <a:solidFill>
                      <a:srgbClr val="7750D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게임</a:t>
                </a:r>
                <a:r>
                  <a:rPr lang="en-US" altLang="ko-KR" dirty="0">
                    <a:solidFill>
                      <a:srgbClr val="7750D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</a:rPr>
                  <a:t>)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690258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게임을 만들게 된 계기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20717" y="2326087"/>
            <a:ext cx="675056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조원들 모두 게임을 만들고 싶어했다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우리는 </a:t>
            </a:r>
            <a:r>
              <a:rPr lang="en-US" altLang="ko-KR" sz="2400" dirty="0">
                <a:solidFill>
                  <a:srgbClr val="7750D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‘</a:t>
            </a:r>
            <a:r>
              <a:rPr lang="ko-KR" altLang="en-US" sz="2400" dirty="0">
                <a:solidFill>
                  <a:srgbClr val="7750D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우리들이 만들 수 있는 게임이 뭐가 있을까</a:t>
            </a:r>
            <a:r>
              <a:rPr lang="en-US" altLang="ko-KR" sz="2400" dirty="0">
                <a:solidFill>
                  <a:srgbClr val="7750D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?’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라고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생각하던 중 </a:t>
            </a:r>
            <a:r>
              <a:rPr lang="ko-KR" altLang="en-US" sz="2400" b="1" dirty="0" err="1">
                <a:solidFill>
                  <a:srgbClr val="7750D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탈출게임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생각이 났다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그래서 우리들은 이제 곧 마지막인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티맥스를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탈출하는 게임을 만들게 되었다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460856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88900"/>
            <a:ext cx="10515600" cy="905377"/>
          </a:xfrm>
        </p:spPr>
        <p:txBody>
          <a:bodyPr/>
          <a:lstStyle/>
          <a:p>
            <a:r>
              <a:rPr lang="ko-KR" altLang="en-US" dirty="0"/>
              <a:t>게임의 줄거리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8111" y="1276614"/>
            <a:ext cx="10215489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sz="24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티맥스에서</a:t>
            </a:r>
            <a:r>
              <a:rPr lang="ko-KR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수업을 하다가 잠이 들었다</a:t>
            </a:r>
            <a:r>
              <a:rPr lang="en-US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 </a:t>
            </a:r>
            <a:r>
              <a:rPr lang="ko-KR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잠에서 깨어나니</a:t>
            </a:r>
            <a:r>
              <a:rPr lang="en-US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ko-KR" sz="24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티맥스</a:t>
            </a:r>
            <a:r>
              <a:rPr lang="en-US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7</a:t>
            </a:r>
            <a:r>
              <a:rPr lang="ko-KR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층에서 깨어난다</a:t>
            </a:r>
            <a:r>
              <a:rPr lang="en-US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일어나니 불은 다 </a:t>
            </a:r>
            <a:r>
              <a:rPr lang="ko-KR" altLang="ko-KR" sz="24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꺼져있고</a:t>
            </a:r>
            <a:r>
              <a:rPr lang="ko-KR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나 혼자 있다</a:t>
            </a:r>
            <a:r>
              <a:rPr lang="en-US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무서워진</a:t>
            </a:r>
            <a:r>
              <a:rPr lang="en-US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“</a:t>
            </a:r>
            <a:r>
              <a:rPr lang="ko-KR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나</a:t>
            </a:r>
            <a:r>
              <a:rPr lang="en-US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”</a:t>
            </a:r>
            <a:r>
              <a:rPr lang="ko-KR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는 어리둥절해 하는데 갑자기</a:t>
            </a:r>
            <a:r>
              <a:rPr lang="en-US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TV</a:t>
            </a:r>
            <a:r>
              <a:rPr lang="ko-KR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가 켜지고 가면 쓴 사람이 나온다</a:t>
            </a:r>
            <a:r>
              <a:rPr lang="en-US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 </a:t>
            </a:r>
            <a:r>
              <a:rPr lang="ko-KR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그 사람은</a:t>
            </a:r>
            <a:r>
              <a:rPr lang="en-US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582FB3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“</a:t>
            </a:r>
            <a:r>
              <a:rPr lang="ko-KR" altLang="ko-KR" sz="2400" b="1" dirty="0">
                <a:solidFill>
                  <a:srgbClr val="582FB3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층마다 시간 제한을 줄 테니 </a:t>
            </a:r>
            <a:r>
              <a:rPr lang="ko-KR" altLang="ko-KR" sz="2400" b="1" dirty="0" err="1">
                <a:solidFill>
                  <a:srgbClr val="582FB3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못나가면</a:t>
            </a:r>
            <a:r>
              <a:rPr lang="ko-KR" altLang="ko-KR" sz="2400" b="1" dirty="0">
                <a:solidFill>
                  <a:srgbClr val="582FB3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평생 </a:t>
            </a:r>
            <a:r>
              <a:rPr lang="ko-KR" altLang="ko-KR" sz="2400" b="1" dirty="0" err="1">
                <a:solidFill>
                  <a:srgbClr val="582FB3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티맥스의</a:t>
            </a:r>
            <a:r>
              <a:rPr lang="ko-KR" altLang="ko-KR" sz="2400" b="1" dirty="0">
                <a:solidFill>
                  <a:srgbClr val="582FB3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노예로 만들어 버리겠다</a:t>
            </a:r>
            <a:r>
              <a:rPr lang="en-US" altLang="ko-KR" sz="2400" b="1" dirty="0">
                <a:solidFill>
                  <a:srgbClr val="7750D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ko-KR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고 협박했다</a:t>
            </a:r>
            <a:r>
              <a:rPr lang="en-US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  </a:t>
            </a:r>
            <a:r>
              <a:rPr lang="ko-KR" altLang="ko-KR" sz="24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급박해진</a:t>
            </a:r>
            <a:r>
              <a:rPr lang="en-US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“</a:t>
            </a:r>
            <a:r>
              <a:rPr lang="ko-KR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나</a:t>
            </a:r>
            <a:r>
              <a:rPr lang="en-US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”</a:t>
            </a:r>
            <a:r>
              <a:rPr lang="ko-KR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는 </a:t>
            </a:r>
            <a:r>
              <a:rPr lang="ko-KR" altLang="ko-KR" sz="2400" b="1" dirty="0">
                <a:solidFill>
                  <a:srgbClr val="582FB3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탈출</a:t>
            </a:r>
            <a:r>
              <a:rPr lang="ko-KR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을 결심한다</a:t>
            </a:r>
            <a:r>
              <a:rPr lang="en-US" altLang="ko-KR" sz="24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ko-KR" sz="24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4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9" y="4445000"/>
            <a:ext cx="2413000" cy="2413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85" y="4737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720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게임의 개발 과정</a:t>
            </a:r>
          </a:p>
        </p:txBody>
      </p:sp>
      <p:sp>
        <p:nvSpPr>
          <p:cNvPr id="3" name="타원 2"/>
          <p:cNvSpPr/>
          <p:nvPr/>
        </p:nvSpPr>
        <p:spPr>
          <a:xfrm>
            <a:off x="844509" y="2944425"/>
            <a:ext cx="1800000" cy="1800000"/>
          </a:xfrm>
          <a:prstGeom prst="ellipse">
            <a:avLst/>
          </a:prstGeom>
          <a:solidFill>
            <a:srgbClr val="AD9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>
            <a:off x="2768855" y="3755524"/>
            <a:ext cx="725112" cy="292274"/>
          </a:xfrm>
          <a:prstGeom prst="rightArrow">
            <a:avLst/>
          </a:prstGeom>
          <a:solidFill>
            <a:srgbClr val="775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88338" y="3155360"/>
            <a:ext cx="16930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주제 </a:t>
            </a:r>
            <a:endParaRPr lang="en-US" altLang="ko-KR" sz="24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&amp;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역할 정하기</a:t>
            </a:r>
          </a:p>
        </p:txBody>
      </p:sp>
      <p:sp>
        <p:nvSpPr>
          <p:cNvPr id="16" name="타원 15">
            <a:hlinkClick r:id="" action="ppaction://hlinkshowjump?jump=nextslide"/>
          </p:cNvPr>
          <p:cNvSpPr/>
          <p:nvPr/>
        </p:nvSpPr>
        <p:spPr>
          <a:xfrm>
            <a:off x="3618313" y="2944425"/>
            <a:ext cx="1800000" cy="1800000"/>
          </a:xfrm>
          <a:prstGeom prst="ellipse">
            <a:avLst/>
          </a:prstGeom>
          <a:solidFill>
            <a:srgbClr val="AD9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695133" y="3450250"/>
            <a:ext cx="1693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스토리 보드 </a:t>
            </a:r>
            <a:endParaRPr lang="en-US" altLang="ko-KR" sz="24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짜기</a:t>
            </a:r>
          </a:p>
        </p:txBody>
      </p:sp>
      <p:sp>
        <p:nvSpPr>
          <p:cNvPr id="18" name="오른쪽 화살표 17"/>
          <p:cNvSpPr/>
          <p:nvPr/>
        </p:nvSpPr>
        <p:spPr>
          <a:xfrm>
            <a:off x="5538208" y="3755524"/>
            <a:ext cx="725112" cy="292274"/>
          </a:xfrm>
          <a:prstGeom prst="rightArrow">
            <a:avLst/>
          </a:prstGeom>
          <a:solidFill>
            <a:srgbClr val="775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6477394" y="2944425"/>
            <a:ext cx="1800000" cy="1800000"/>
          </a:xfrm>
          <a:prstGeom prst="ellipse">
            <a:avLst/>
          </a:prstGeom>
          <a:solidFill>
            <a:srgbClr val="AD9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8491468" y="3755524"/>
            <a:ext cx="725112" cy="292274"/>
          </a:xfrm>
          <a:prstGeom prst="rightArrow">
            <a:avLst/>
          </a:prstGeom>
          <a:solidFill>
            <a:srgbClr val="775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9452391" y="2944425"/>
            <a:ext cx="1800000" cy="1800000"/>
          </a:xfrm>
          <a:prstGeom prst="ellipse">
            <a:avLst/>
          </a:prstGeom>
          <a:solidFill>
            <a:srgbClr val="AD9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713123" y="3632110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시작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62291" y="3272621"/>
            <a:ext cx="10070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테스트</a:t>
            </a:r>
            <a:endParaRPr lang="en-US" altLang="ko-KR" sz="24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&amp;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완성</a:t>
            </a:r>
          </a:p>
        </p:txBody>
      </p:sp>
    </p:spTree>
    <p:extLst>
      <p:ext uri="{BB962C8B-B14F-4D97-AF65-F5344CB8AC3E}">
        <p14:creationId xmlns:p14="http://schemas.microsoft.com/office/powerpoint/2010/main" val="488633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스토리보드 짜기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26AE26-BEDA-4423-9322-2F9D5ADAFE4D}"/>
              </a:ext>
            </a:extLst>
          </p:cNvPr>
          <p:cNvSpPr/>
          <p:nvPr/>
        </p:nvSpPr>
        <p:spPr>
          <a:xfrm>
            <a:off x="1026850" y="1268274"/>
            <a:ext cx="10138299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줄거리와 탈출 게임에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쓸만한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퀴즈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,NPC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대화 내용 등을 구성했다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9E1999-1C0A-4844-9606-9A507196E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5" y="1890073"/>
            <a:ext cx="5776076" cy="38432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C3E187-07B6-4A5F-80CD-2A1F9B0FC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38" y="2427354"/>
            <a:ext cx="5544325" cy="36767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453931-C76B-4B59-80DA-784DD427E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324" y="3068886"/>
            <a:ext cx="6904925" cy="36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70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게임의 개발 과정</a:t>
            </a:r>
          </a:p>
        </p:txBody>
      </p:sp>
      <p:sp>
        <p:nvSpPr>
          <p:cNvPr id="3" name="타원 2">
            <a:hlinkClick r:id="" action="ppaction://hlinkshowjump?jump=nextslide"/>
          </p:cNvPr>
          <p:cNvSpPr/>
          <p:nvPr/>
        </p:nvSpPr>
        <p:spPr>
          <a:xfrm>
            <a:off x="844509" y="2944425"/>
            <a:ext cx="1800000" cy="1800000"/>
          </a:xfrm>
          <a:prstGeom prst="ellipse">
            <a:avLst/>
          </a:prstGeom>
          <a:solidFill>
            <a:srgbClr val="AD9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>
            <a:off x="2768855" y="3755524"/>
            <a:ext cx="725112" cy="292274"/>
          </a:xfrm>
          <a:prstGeom prst="rightArrow">
            <a:avLst/>
          </a:prstGeom>
          <a:solidFill>
            <a:srgbClr val="775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88338" y="3155360"/>
            <a:ext cx="1693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주제 </a:t>
            </a:r>
            <a:endParaRPr lang="en-US" altLang="ko-KR" sz="24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&amp;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역할 정하기</a:t>
            </a:r>
          </a:p>
        </p:txBody>
      </p:sp>
      <p:sp>
        <p:nvSpPr>
          <p:cNvPr id="16" name="타원 15"/>
          <p:cNvSpPr/>
          <p:nvPr/>
        </p:nvSpPr>
        <p:spPr>
          <a:xfrm>
            <a:off x="3618313" y="2944425"/>
            <a:ext cx="1800000" cy="1800000"/>
          </a:xfrm>
          <a:prstGeom prst="ellipse">
            <a:avLst/>
          </a:prstGeom>
          <a:solidFill>
            <a:srgbClr val="AD9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695133" y="3450250"/>
            <a:ext cx="1693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스토리 보드 </a:t>
            </a:r>
            <a:endParaRPr lang="en-US" altLang="ko-KR" sz="24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짜기</a:t>
            </a:r>
          </a:p>
        </p:txBody>
      </p:sp>
      <p:sp>
        <p:nvSpPr>
          <p:cNvPr id="18" name="오른쪽 화살표 17"/>
          <p:cNvSpPr/>
          <p:nvPr/>
        </p:nvSpPr>
        <p:spPr>
          <a:xfrm>
            <a:off x="5538208" y="3755524"/>
            <a:ext cx="725112" cy="292274"/>
          </a:xfrm>
          <a:prstGeom prst="rightArrow">
            <a:avLst/>
          </a:prstGeom>
          <a:solidFill>
            <a:srgbClr val="775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hlinkClick r:id="" action="ppaction://hlinkshowjump?jump=nextslide"/>
          </p:cNvPr>
          <p:cNvSpPr/>
          <p:nvPr/>
        </p:nvSpPr>
        <p:spPr>
          <a:xfrm>
            <a:off x="6477394" y="2944425"/>
            <a:ext cx="1800000" cy="1800000"/>
          </a:xfrm>
          <a:prstGeom prst="ellipse">
            <a:avLst/>
          </a:prstGeom>
          <a:solidFill>
            <a:srgbClr val="AD9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8491468" y="3755524"/>
            <a:ext cx="725112" cy="292274"/>
          </a:xfrm>
          <a:prstGeom prst="rightArrow">
            <a:avLst/>
          </a:prstGeom>
          <a:solidFill>
            <a:srgbClr val="775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9452391" y="2944425"/>
            <a:ext cx="1800000" cy="1800000"/>
          </a:xfrm>
          <a:prstGeom prst="ellipse">
            <a:avLst/>
          </a:prstGeom>
          <a:solidFill>
            <a:srgbClr val="AD9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713123" y="3632110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시작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62291" y="3272621"/>
            <a:ext cx="10070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테스트</a:t>
            </a:r>
            <a:endParaRPr lang="en-US" altLang="ko-KR" sz="24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&amp;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완성</a:t>
            </a:r>
          </a:p>
        </p:txBody>
      </p:sp>
    </p:spTree>
    <p:extLst>
      <p:ext uri="{BB962C8B-B14F-4D97-AF65-F5344CB8AC3E}">
        <p14:creationId xmlns:p14="http://schemas.microsoft.com/office/powerpoint/2010/main" val="1387214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시작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E64B6C-57E1-4FCD-AE25-BFD5A1B38DE2}"/>
              </a:ext>
            </a:extLst>
          </p:cNvPr>
          <p:cNvSpPr/>
          <p:nvPr/>
        </p:nvSpPr>
        <p:spPr>
          <a:xfrm>
            <a:off x="577048" y="1022181"/>
            <a:ext cx="10253709" cy="223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게임을 이루고 있는 모든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맵들과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NPC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모두 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7750D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‘</a:t>
            </a:r>
            <a:r>
              <a:rPr lang="ko-KR" altLang="en-US" sz="3200" dirty="0">
                <a:solidFill>
                  <a:srgbClr val="7750D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수작업</a:t>
            </a:r>
            <a:r>
              <a:rPr lang="en-US" altLang="ko-KR" sz="3200" dirty="0">
                <a:solidFill>
                  <a:srgbClr val="7750D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’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ea typeface="나눔바른고딕OTF" panose="02020603020101020101" pitchFamily="18" charset="-127"/>
              </a:rPr>
              <a:t>으로</a:t>
            </a:r>
            <a:r>
              <a:rPr lang="ko-KR" altLang="en-US" sz="2000" dirty="0">
                <a:ea typeface="나눔바른고딕OTF" panose="02020603020101020101" pitchFamily="18" charset="-127"/>
              </a:rPr>
              <a:t> 직접 제작하고</a:t>
            </a:r>
            <a:r>
              <a:rPr lang="en-US" altLang="ko-KR" sz="2000" dirty="0">
                <a:ea typeface="나눔바른고딕OTF" panose="02020603020101020101" pitchFamily="18" charset="-127"/>
              </a:rPr>
              <a:t>, </a:t>
            </a:r>
            <a:r>
              <a:rPr lang="ko-KR" altLang="en-US" sz="2000" dirty="0">
                <a:ea typeface="나눔바른고딕OTF" panose="02020603020101020101" pitchFamily="18" charset="-127"/>
              </a:rPr>
              <a:t>사진 정보를 불러와 도트화 시켰다</a:t>
            </a:r>
            <a:r>
              <a:rPr lang="en-US" altLang="ko-KR" sz="2000" dirty="0">
                <a:ea typeface="나눔바른고딕OTF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ea typeface="나눔바른고딕OTF" panose="02020603020101020101" pitchFamily="18" charset="-127"/>
              </a:rPr>
              <a:t>NPC</a:t>
            </a:r>
            <a:r>
              <a:rPr lang="ko-KR" altLang="en-US" sz="2000" dirty="0">
                <a:ea typeface="나눔바른고딕OTF" panose="02020603020101020101" pitchFamily="18" charset="-127"/>
              </a:rPr>
              <a:t>의 경우 도트 찍기로 캐릭터도 하나 </a:t>
            </a:r>
            <a:r>
              <a:rPr lang="ko-KR" altLang="en-US" sz="2000" dirty="0" err="1">
                <a:ea typeface="나눔바른고딕OTF" panose="02020603020101020101" pitchFamily="18" charset="-127"/>
              </a:rPr>
              <a:t>하나</a:t>
            </a:r>
            <a:r>
              <a:rPr lang="ko-KR" altLang="en-US" sz="2000" dirty="0">
                <a:ea typeface="나눔바른고딕OTF" panose="02020603020101020101" pitchFamily="18" charset="-127"/>
              </a:rPr>
              <a:t> 만들었다</a:t>
            </a:r>
            <a:r>
              <a:rPr lang="en-US" altLang="ko-KR" sz="2400" dirty="0">
                <a:ea typeface="나눔바른고딕OTF" panose="02020603020101020101" pitchFamily="18" charset="-127"/>
              </a:rPr>
              <a:t>.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4F2FC2-F8D2-4FB8-ADB9-A3D171A00D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02" y="5056844"/>
            <a:ext cx="3045042" cy="17128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BEF428-74FE-4283-8563-85EBC8354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5" y="3295540"/>
            <a:ext cx="3045042" cy="17128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1FE5AF-B3EF-4B55-BE21-D005142DD0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567" y="3295540"/>
            <a:ext cx="3045042" cy="17128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6C4138D-41A7-4D48-AE85-0938605A46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89" y="3295540"/>
            <a:ext cx="3045042" cy="171283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8BD24C5-71B3-4542-9F9A-BE4ABE7D99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75" y="5056844"/>
            <a:ext cx="3045042" cy="171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57803"/>
      </p:ext>
    </p:extLst>
  </p:cSld>
  <p:clrMapOvr>
    <a:masterClrMapping/>
  </p:clrMapOvr>
  <p:transition spd="slow">
    <p:push dir="u"/>
  </p:transition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300</ep:Words>
  <ep:PresentationFormat>와이드스크린</ep:PresentationFormat>
  <ep:Paragraphs>69</ep:Paragraphs>
  <ep:Slides>12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Office 테마</vt:lpstr>
      <vt:lpstr>슬라이드 1</vt:lpstr>
      <vt:lpstr>슬라이드 2</vt:lpstr>
      <vt:lpstr>조원 소개</vt:lpstr>
      <vt:lpstr>게임을 만들게 된 계기</vt:lpstr>
      <vt:lpstr>게임의 줄거리</vt:lpstr>
      <vt:lpstr>게임의 개발 과정</vt:lpstr>
      <vt:lpstr>스토리보드 짜기</vt:lpstr>
      <vt:lpstr>게임의 개발 과정</vt:lpstr>
      <vt:lpstr>개발 시작</vt:lpstr>
      <vt:lpstr>게임의 개발 과정</vt:lpstr>
      <vt:lpstr>게임하는 방법</vt:lpstr>
      <vt:lpstr>조원 소감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2018-08-02T07:05:36.000</dcterms:created>
  <dc:creator>조땡</dc:creator>
  <cp:lastModifiedBy>Jimin</cp:lastModifiedBy>
  <dcterms:modified xsi:type="dcterms:W3CDTF">2020-06-12T15:42:59.275</dcterms:modified>
  <cp:revision>524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